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8229600" cx="14630400"/>
  <p:notesSz cx="8229600" cy="14630400"/>
  <p:embeddedFontLst>
    <p:embeddedFont>
      <p:font typeface="Corben"/>
      <p:regular r:id="rId19"/>
      <p:bold r:id="rId20"/>
    </p:embeddedFont>
    <p:embeddedFont>
      <p:font typeface="Nobile"/>
      <p:regular r:id="rId21"/>
      <p:bold r:id="rId22"/>
      <p:italic r:id="rId23"/>
      <p:boldItalic r:id="rId2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Corben-bold.fntdata"/><Relationship Id="rId11" Type="http://schemas.openxmlformats.org/officeDocument/2006/relationships/slide" Target="slides/slide7.xml"/><Relationship Id="rId22" Type="http://schemas.openxmlformats.org/officeDocument/2006/relationships/font" Target="fonts/Nobile-bold.fntdata"/><Relationship Id="rId10" Type="http://schemas.openxmlformats.org/officeDocument/2006/relationships/slide" Target="slides/slide6.xml"/><Relationship Id="rId21" Type="http://schemas.openxmlformats.org/officeDocument/2006/relationships/font" Target="fonts/Nobile-regular.fntdata"/><Relationship Id="rId13" Type="http://schemas.openxmlformats.org/officeDocument/2006/relationships/slide" Target="slides/slide9.xml"/><Relationship Id="rId24" Type="http://schemas.openxmlformats.org/officeDocument/2006/relationships/font" Target="fonts/Nobile-boldItalic.fntdata"/><Relationship Id="rId12" Type="http://schemas.openxmlformats.org/officeDocument/2006/relationships/slide" Target="slides/slide8.xml"/><Relationship Id="rId23" Type="http://schemas.openxmlformats.org/officeDocument/2006/relationships/font" Target="fonts/Nobile-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Corben-regular.fntdata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" name="Google Shape;5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4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6" name="Google Shape;19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4" name="Shape 2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Google Shape;225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6" name="Google Shape;226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7" name="Google Shape;227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9" name="Shape 2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1" name="Google Shape;241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2" name="Google Shape;242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Google Shape;249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0" name="Google Shape;250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1" name="Google Shape;251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6" name="Google Shape;66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" name="Google Shape;67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4" name="Google Shape;74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" name="Google Shape;75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0" name="Google Shape;90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09" name="Google Shape;109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1" name="Google Shape;121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0" name="Google Shape;16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1" name="Google Shape;161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7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bg>
      <p:bgPr>
        <a:solidFill>
          <a:srgbClr val="000000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bg>
      <p:bgPr>
        <a:solidFill>
          <a:srgbClr val="000000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8" name="Google Shape;38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1 master">
  <p:cSld name="Slide 11 master">
    <p:bg>
      <p:bgPr>
        <a:solidFill>
          <a:srgbClr val="000000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1" name="Google Shape;41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2 master">
  <p:cSld name="Slide 12 master">
    <p:bg>
      <p:bgPr>
        <a:solidFill>
          <a:srgbClr val="000000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4" name="Google Shape;44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3 master">
  <p:cSld name="Slide 13 master">
    <p:bg>
      <p:bgPr>
        <a:solidFill>
          <a:srgbClr val="000000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7" name="Google Shape;4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4 master">
  <p:cSld name="Slide 14 master">
    <p:bg>
      <p:bgPr>
        <a:solidFill>
          <a:srgbClr val="000000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0" name="Google Shape;50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bg>
      <p:bgPr>
        <a:solidFill>
          <a:srgbClr val="000000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" name="Google Shape;1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bg>
      <p:bgPr>
        <a:solidFill>
          <a:srgbClr val="000000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" name="Google Shape;1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bg>
      <p:bgPr>
        <a:solidFill>
          <a:srgbClr val="000000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0" name="Google Shape;20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bg>
      <p:bgPr>
        <a:solidFill>
          <a:srgbClr val="000000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bg>
      <p:bgPr>
        <a:solidFill>
          <a:srgbClr val="000000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6" name="Google Shape;2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bg>
      <p:bgPr>
        <a:solidFill>
          <a:srgbClr val="000000"/>
        </a:solid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9" name="Google Shape;29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bg>
      <p:bgPr>
        <a:solidFill>
          <a:srgbClr val="000000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2" name="Google Shape;32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bg>
      <p:bgPr>
        <a:solidFill>
          <a:srgbClr val="000000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" name="Google Shape;35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2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7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33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8.png"/><Relationship Id="rId4" Type="http://schemas.openxmlformats.org/officeDocument/2006/relationships/image" Target="../media/image29.png"/><Relationship Id="rId5" Type="http://schemas.openxmlformats.org/officeDocument/2006/relationships/image" Target="../media/image26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2.png"/><Relationship Id="rId4" Type="http://schemas.openxmlformats.org/officeDocument/2006/relationships/image" Target="../media/image31.png"/><Relationship Id="rId5" Type="http://schemas.openxmlformats.org/officeDocument/2006/relationships/image" Target="../media/image3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6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8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35.png"/><Relationship Id="rId4" Type="http://schemas.openxmlformats.org/officeDocument/2006/relationships/image" Target="../media/image19.png"/><Relationship Id="rId5" Type="http://schemas.openxmlformats.org/officeDocument/2006/relationships/image" Target="../media/image18.png"/><Relationship Id="rId6" Type="http://schemas.openxmlformats.org/officeDocument/2006/relationships/image" Target="../media/image2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0.png"/><Relationship Id="rId4" Type="http://schemas.openxmlformats.org/officeDocument/2006/relationships/image" Target="../media/image24.png"/><Relationship Id="rId5" Type="http://schemas.openxmlformats.org/officeDocument/2006/relationships/image" Target="../media/image17.png"/><Relationship Id="rId6" Type="http://schemas.openxmlformats.org/officeDocument/2006/relationships/image" Target="../media/image1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2.png"/><Relationship Id="rId4" Type="http://schemas.openxmlformats.org/officeDocument/2006/relationships/image" Target="../media/image20.png"/><Relationship Id="rId5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8" name="Google Shape;5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7"/>
          <p:cNvSpPr/>
          <p:nvPr/>
        </p:nvSpPr>
        <p:spPr>
          <a:xfrm>
            <a:off x="793790" y="2728436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Organization Security from Cyber Attacks</a:t>
            </a:r>
            <a:endParaRPr b="0" i="0" sz="4450" u="none" cap="none" strike="noStrike"/>
          </a:p>
        </p:txBody>
      </p:sp>
      <p:sp>
        <p:nvSpPr>
          <p:cNvPr id="60" name="Google Shape;60;p17"/>
          <p:cNvSpPr/>
          <p:nvPr/>
        </p:nvSpPr>
        <p:spPr>
          <a:xfrm>
            <a:off x="793790" y="4486156"/>
            <a:ext cx="7556421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 Comprehensive Technical Presentation</a:t>
            </a:r>
            <a:endParaRPr b="0" i="0" sz="1750" u="none" cap="none" strike="noStrike"/>
          </a:p>
        </p:txBody>
      </p:sp>
      <p:sp>
        <p:nvSpPr>
          <p:cNvPr id="61" name="Google Shape;61;p17"/>
          <p:cNvSpPr/>
          <p:nvPr/>
        </p:nvSpPr>
        <p:spPr>
          <a:xfrm>
            <a:off x="793790" y="5121116"/>
            <a:ext cx="362903" cy="362903"/>
          </a:xfrm>
          <a:prstGeom prst="roundRect">
            <a:avLst>
              <a:gd fmla="val 25194296" name="adj"/>
            </a:avLst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2" name="Google Shape;62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10" y="5128736"/>
            <a:ext cx="347663" cy="347663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7"/>
          <p:cNvSpPr/>
          <p:nvPr/>
        </p:nvSpPr>
        <p:spPr>
          <a:xfrm>
            <a:off x="1270040" y="5104209"/>
            <a:ext cx="3290292" cy="3968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909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Nobile"/>
              <a:buNone/>
            </a:pPr>
            <a:r>
              <a:rPr b="1" i="0" lang="en-US" sz="22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by sridhar nallamothu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26"/>
          <p:cNvSpPr/>
          <p:nvPr/>
        </p:nvSpPr>
        <p:spPr>
          <a:xfrm>
            <a:off x="793790" y="1278374"/>
            <a:ext cx="9710618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Compliance &amp; Regulatory Guidelines</a:t>
            </a:r>
            <a:endParaRPr b="0" i="0" sz="4450" u="none" cap="none" strike="noStrike"/>
          </a:p>
        </p:txBody>
      </p:sp>
      <p:sp>
        <p:nvSpPr>
          <p:cNvPr id="200" name="Google Shape;200;p26"/>
          <p:cNvSpPr/>
          <p:nvPr/>
        </p:nvSpPr>
        <p:spPr>
          <a:xfrm>
            <a:off x="793790" y="2440781"/>
            <a:ext cx="2173724" cy="1306949"/>
          </a:xfrm>
          <a:prstGeom prst="roundRect">
            <a:avLst>
              <a:gd fmla="val 7289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6"/>
          <p:cNvSpPr/>
          <p:nvPr/>
        </p:nvSpPr>
        <p:spPr>
          <a:xfrm>
            <a:off x="1028224" y="2867501"/>
            <a:ext cx="83820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1</a:t>
            </a:r>
            <a:endParaRPr b="0" i="0" sz="2200" u="none" cap="none" strike="noStrike"/>
          </a:p>
        </p:txBody>
      </p:sp>
      <p:sp>
        <p:nvSpPr>
          <p:cNvPr id="202" name="Google Shape;202;p26"/>
          <p:cNvSpPr/>
          <p:nvPr/>
        </p:nvSpPr>
        <p:spPr>
          <a:xfrm>
            <a:off x="3194328" y="2667595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ISO 27001</a:t>
            </a:r>
            <a:endParaRPr b="0" i="0" sz="2200" u="none" cap="none" strike="noStrike"/>
          </a:p>
        </p:txBody>
      </p:sp>
      <p:sp>
        <p:nvSpPr>
          <p:cNvPr id="203" name="Google Shape;203;p26"/>
          <p:cNvSpPr/>
          <p:nvPr/>
        </p:nvSpPr>
        <p:spPr>
          <a:xfrm>
            <a:off x="3194328" y="3158014"/>
            <a:ext cx="3441025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International security standard.</a:t>
            </a:r>
            <a:endParaRPr b="0" i="0" sz="1750" u="none" cap="none" strike="noStrike"/>
          </a:p>
        </p:txBody>
      </p:sp>
      <p:sp>
        <p:nvSpPr>
          <p:cNvPr id="204" name="Google Shape;204;p26"/>
          <p:cNvSpPr/>
          <p:nvPr/>
        </p:nvSpPr>
        <p:spPr>
          <a:xfrm>
            <a:off x="3080861" y="3732490"/>
            <a:ext cx="10642402" cy="15240"/>
          </a:xfrm>
          <a:prstGeom prst="roundRect">
            <a:avLst>
              <a:gd fmla="val 625116" name="adj"/>
            </a:avLst>
          </a:prstGeom>
          <a:solidFill>
            <a:srgbClr val="B8BF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6"/>
          <p:cNvSpPr/>
          <p:nvPr/>
        </p:nvSpPr>
        <p:spPr>
          <a:xfrm>
            <a:off x="793790" y="3861078"/>
            <a:ext cx="4347567" cy="1306949"/>
          </a:xfrm>
          <a:prstGeom prst="roundRect">
            <a:avLst>
              <a:gd fmla="val 7289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26"/>
          <p:cNvSpPr/>
          <p:nvPr/>
        </p:nvSpPr>
        <p:spPr>
          <a:xfrm>
            <a:off x="1028224" y="4287798"/>
            <a:ext cx="147876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2</a:t>
            </a:r>
            <a:endParaRPr b="0" i="0" sz="2200" u="none" cap="none" strike="noStrike"/>
          </a:p>
        </p:txBody>
      </p:sp>
      <p:sp>
        <p:nvSpPr>
          <p:cNvPr id="207" name="Google Shape;207;p26"/>
          <p:cNvSpPr/>
          <p:nvPr/>
        </p:nvSpPr>
        <p:spPr>
          <a:xfrm>
            <a:off x="5368171" y="4087892"/>
            <a:ext cx="4230410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NIST Cybersecurity Framework</a:t>
            </a:r>
            <a:endParaRPr b="0" i="0" sz="2200" u="none" cap="none" strike="noStrike"/>
          </a:p>
        </p:txBody>
      </p:sp>
      <p:sp>
        <p:nvSpPr>
          <p:cNvPr id="208" name="Google Shape;208;p26"/>
          <p:cNvSpPr/>
          <p:nvPr/>
        </p:nvSpPr>
        <p:spPr>
          <a:xfrm>
            <a:off x="5368171" y="4578310"/>
            <a:ext cx="4230410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Risk management best practices.</a:t>
            </a:r>
            <a:endParaRPr b="0" i="0" sz="1750" u="none" cap="none" strike="noStrike"/>
          </a:p>
        </p:txBody>
      </p:sp>
      <p:sp>
        <p:nvSpPr>
          <p:cNvPr id="209" name="Google Shape;209;p26"/>
          <p:cNvSpPr/>
          <p:nvPr/>
        </p:nvSpPr>
        <p:spPr>
          <a:xfrm>
            <a:off x="5254704" y="5152787"/>
            <a:ext cx="8468558" cy="15240"/>
          </a:xfrm>
          <a:prstGeom prst="roundRect">
            <a:avLst>
              <a:gd fmla="val 625116" name="adj"/>
            </a:avLst>
          </a:prstGeom>
          <a:solidFill>
            <a:srgbClr val="B8BF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26"/>
          <p:cNvSpPr/>
          <p:nvPr/>
        </p:nvSpPr>
        <p:spPr>
          <a:xfrm>
            <a:off x="793790" y="5281374"/>
            <a:ext cx="6521410" cy="1669852"/>
          </a:xfrm>
          <a:prstGeom prst="roundRect">
            <a:avLst>
              <a:gd fmla="val 5705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1" name="Google Shape;211;p26"/>
          <p:cNvSpPr/>
          <p:nvPr/>
        </p:nvSpPr>
        <p:spPr>
          <a:xfrm>
            <a:off x="1028224" y="5889546"/>
            <a:ext cx="159187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3</a:t>
            </a:r>
            <a:endParaRPr b="0" i="0" sz="2200" u="none" cap="none" strike="noStrike"/>
          </a:p>
        </p:txBody>
      </p:sp>
      <p:sp>
        <p:nvSpPr>
          <p:cNvPr id="212" name="Google Shape;212;p26"/>
          <p:cNvSpPr/>
          <p:nvPr/>
        </p:nvSpPr>
        <p:spPr>
          <a:xfrm>
            <a:off x="7542014" y="5508188"/>
            <a:ext cx="4059317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GDPR &amp; Data Protection Laws</a:t>
            </a:r>
            <a:endParaRPr b="0" i="0" sz="2200" u="none" cap="none" strike="noStrike"/>
          </a:p>
        </p:txBody>
      </p:sp>
      <p:sp>
        <p:nvSpPr>
          <p:cNvPr id="213" name="Google Shape;213;p26"/>
          <p:cNvSpPr/>
          <p:nvPr/>
        </p:nvSpPr>
        <p:spPr>
          <a:xfrm>
            <a:off x="7542014" y="5998607"/>
            <a:ext cx="6067782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Ensure compliance with legal data protection requirements.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19" name="Google Shape;219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7"/>
          <p:cNvSpPr/>
          <p:nvPr/>
        </p:nvSpPr>
        <p:spPr>
          <a:xfrm>
            <a:off x="6280190" y="2236708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Case Study: Sony Pictures Hack (2014)</a:t>
            </a:r>
            <a:endParaRPr b="0" i="0" sz="4450" u="none" cap="none" strike="noStrike"/>
          </a:p>
        </p:txBody>
      </p:sp>
      <p:sp>
        <p:nvSpPr>
          <p:cNvPr id="221" name="Google Shape;221;p27"/>
          <p:cNvSpPr/>
          <p:nvPr/>
        </p:nvSpPr>
        <p:spPr>
          <a:xfrm>
            <a:off x="6280190" y="4107775"/>
            <a:ext cx="7556421" cy="7484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5850"/>
              <a:buFont typeface="Corben"/>
              <a:buNone/>
            </a:pPr>
            <a:r>
              <a:rPr b="0" i="0" lang="en-US" sz="585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1</a:t>
            </a:r>
            <a:endParaRPr b="0" i="0" sz="5850" u="none" cap="none" strike="noStrike"/>
          </a:p>
        </p:txBody>
      </p:sp>
      <p:sp>
        <p:nvSpPr>
          <p:cNvPr id="222" name="Google Shape;222;p27"/>
          <p:cNvSpPr/>
          <p:nvPr/>
        </p:nvSpPr>
        <p:spPr>
          <a:xfrm>
            <a:off x="8118634" y="5139571"/>
            <a:ext cx="3879413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State-Sponsored Cyberattack</a:t>
            </a:r>
            <a:endParaRPr b="0" i="0" sz="2200" u="none" cap="none" strike="noStrike"/>
          </a:p>
        </p:txBody>
      </p:sp>
      <p:sp>
        <p:nvSpPr>
          <p:cNvPr id="223" name="Google Shape;223;p27"/>
          <p:cNvSpPr/>
          <p:nvPr/>
        </p:nvSpPr>
        <p:spPr>
          <a:xfrm>
            <a:off x="6280190" y="5629989"/>
            <a:ext cx="7556421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 sophisticated attack targeting a major entertainment company.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8"/>
          <p:cNvSpPr/>
          <p:nvPr/>
        </p:nvSpPr>
        <p:spPr>
          <a:xfrm>
            <a:off x="793790" y="1333143"/>
            <a:ext cx="7641193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Future of Enterprise Security</a:t>
            </a:r>
            <a:endParaRPr b="0" i="0" sz="4450" u="none" cap="none" strike="noStrike"/>
          </a:p>
        </p:txBody>
      </p:sp>
      <p:pic>
        <p:nvPicPr>
          <p:cNvPr descr="preencoded.png" id="230" name="Google Shape;23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790" y="2495550"/>
            <a:ext cx="4120753" cy="2546747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8"/>
          <p:cNvSpPr/>
          <p:nvPr/>
        </p:nvSpPr>
        <p:spPr>
          <a:xfrm>
            <a:off x="793790" y="5325785"/>
            <a:ext cx="4120753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Zero Trust Architecture (ZTA) Adoption</a:t>
            </a:r>
            <a:endParaRPr b="0" i="0" sz="2200" u="none" cap="none" strike="noStrike"/>
          </a:p>
        </p:txBody>
      </p:sp>
      <p:sp>
        <p:nvSpPr>
          <p:cNvPr id="232" name="Google Shape;232;p28"/>
          <p:cNvSpPr/>
          <p:nvPr/>
        </p:nvSpPr>
        <p:spPr>
          <a:xfrm>
            <a:off x="793790" y="6170533"/>
            <a:ext cx="4120753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 fundamental shift towards a more secure network approach.</a:t>
            </a:r>
            <a:endParaRPr b="0" i="0" sz="1750" u="none" cap="none" strike="noStrike"/>
          </a:p>
        </p:txBody>
      </p:sp>
      <p:pic>
        <p:nvPicPr>
          <p:cNvPr descr="preencoded.png" id="233" name="Google Shape;233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54704" y="2495550"/>
            <a:ext cx="4120872" cy="2546866"/>
          </a:xfrm>
          <a:prstGeom prst="rect">
            <a:avLst/>
          </a:prstGeom>
          <a:noFill/>
          <a:ln>
            <a:noFill/>
          </a:ln>
        </p:spPr>
      </p:pic>
      <p:sp>
        <p:nvSpPr>
          <p:cNvPr id="234" name="Google Shape;234;p28"/>
          <p:cNvSpPr/>
          <p:nvPr/>
        </p:nvSpPr>
        <p:spPr>
          <a:xfrm>
            <a:off x="5254704" y="5325904"/>
            <a:ext cx="4120872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AI-driven Threat Detection Systems</a:t>
            </a:r>
            <a:endParaRPr b="0" i="0" sz="2200" u="none" cap="none" strike="noStrike"/>
          </a:p>
        </p:txBody>
      </p:sp>
      <p:sp>
        <p:nvSpPr>
          <p:cNvPr id="235" name="Google Shape;235;p28"/>
          <p:cNvSpPr/>
          <p:nvPr/>
        </p:nvSpPr>
        <p:spPr>
          <a:xfrm>
            <a:off x="5254704" y="6170652"/>
            <a:ext cx="4120872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Leveraging AI to proactively identify and mitigate threats.</a:t>
            </a:r>
            <a:endParaRPr b="0" i="0" sz="1750" u="none" cap="none" strike="noStrike"/>
          </a:p>
        </p:txBody>
      </p:sp>
      <p:pic>
        <p:nvPicPr>
          <p:cNvPr descr="preencoded.png" id="236" name="Google Shape;236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715738" y="2495550"/>
            <a:ext cx="4120753" cy="2546747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28"/>
          <p:cNvSpPr/>
          <p:nvPr/>
        </p:nvSpPr>
        <p:spPr>
          <a:xfrm>
            <a:off x="9715738" y="5325785"/>
            <a:ext cx="4120753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Automated Security Operations Centers (SOCs)</a:t>
            </a:r>
            <a:endParaRPr b="0" i="0" sz="2200" u="none" cap="none" strike="noStrike"/>
          </a:p>
        </p:txBody>
      </p:sp>
      <p:sp>
        <p:nvSpPr>
          <p:cNvPr id="238" name="Google Shape;238;p28"/>
          <p:cNvSpPr/>
          <p:nvPr/>
        </p:nvSpPr>
        <p:spPr>
          <a:xfrm>
            <a:off x="9715738" y="6170533"/>
            <a:ext cx="4120753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Improving efficiency and response times with automation.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29"/>
          <p:cNvSpPr/>
          <p:nvPr/>
        </p:nvSpPr>
        <p:spPr>
          <a:xfrm>
            <a:off x="793790" y="1242179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Recommendations</a:t>
            </a:r>
            <a:endParaRPr b="0" i="0" sz="4450" u="none" cap="none" strike="noStrike"/>
          </a:p>
        </p:txBody>
      </p:sp>
      <p:pic>
        <p:nvPicPr>
          <p:cNvPr descr="preencoded.png" id="245" name="Google Shape;245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1410" y="2550557"/>
            <a:ext cx="4221480" cy="422148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46" name="Google Shape;246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04341" y="2550557"/>
            <a:ext cx="4221599" cy="422159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47" name="Google Shape;247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607391" y="2550557"/>
            <a:ext cx="4221599" cy="42215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53" name="Google Shape;25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0"/>
          <p:cNvSpPr/>
          <p:nvPr/>
        </p:nvSpPr>
        <p:spPr>
          <a:xfrm>
            <a:off x="6280190" y="3408878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Q&amp;A Session</a:t>
            </a:r>
            <a:endParaRPr b="0" i="0" sz="4450" u="none" cap="none" strike="noStrike"/>
          </a:p>
        </p:txBody>
      </p:sp>
      <p:sp>
        <p:nvSpPr>
          <p:cNvPr id="255" name="Google Shape;255;p30"/>
          <p:cNvSpPr/>
          <p:nvPr/>
        </p:nvSpPr>
        <p:spPr>
          <a:xfrm>
            <a:off x="6280190" y="4457819"/>
            <a:ext cx="7556421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Discussion and open questions from the audience.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8"/>
          <p:cNvSpPr/>
          <p:nvPr/>
        </p:nvSpPr>
        <p:spPr>
          <a:xfrm>
            <a:off x="793790" y="2880122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Introduction</a:t>
            </a:r>
            <a:endParaRPr b="0" i="0" sz="4450" u="none" cap="none" strike="noStrike"/>
          </a:p>
        </p:txBody>
      </p:sp>
      <p:sp>
        <p:nvSpPr>
          <p:cNvPr id="70" name="Google Shape;70;p18"/>
          <p:cNvSpPr/>
          <p:nvPr/>
        </p:nvSpPr>
        <p:spPr>
          <a:xfrm>
            <a:off x="793790" y="3929063"/>
            <a:ext cx="4143970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The Evolving Threat Landscape</a:t>
            </a:r>
            <a:endParaRPr b="0" i="0" sz="2200" u="none" cap="none" strike="noStrike"/>
          </a:p>
        </p:txBody>
      </p:sp>
      <p:sp>
        <p:nvSpPr>
          <p:cNvPr id="71" name="Google Shape;71;p18"/>
          <p:cNvSpPr/>
          <p:nvPr/>
        </p:nvSpPr>
        <p:spPr>
          <a:xfrm>
            <a:off x="793790" y="4623554"/>
            <a:ext cx="130428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Organizations face continuous threats from cybercriminals, requiring a comprehensive security approach to protect data, infrastructure, and employees.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7" name="Google Shape;77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835235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9"/>
          <p:cNvSpPr/>
          <p:nvPr/>
        </p:nvSpPr>
        <p:spPr>
          <a:xfrm>
            <a:off x="793790" y="3988237"/>
            <a:ext cx="10781467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Types of Cyber Attacks on Organizations</a:t>
            </a:r>
            <a:endParaRPr b="0" i="0" sz="4450" u="none" cap="none" strike="noStrike"/>
          </a:p>
        </p:txBody>
      </p:sp>
      <p:sp>
        <p:nvSpPr>
          <p:cNvPr id="79" name="Google Shape;79;p19"/>
          <p:cNvSpPr/>
          <p:nvPr/>
        </p:nvSpPr>
        <p:spPr>
          <a:xfrm>
            <a:off x="793790" y="5037177"/>
            <a:ext cx="4196358" cy="2039422"/>
          </a:xfrm>
          <a:prstGeom prst="roundRect">
            <a:avLst>
              <a:gd fmla="val 4671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19"/>
          <p:cNvSpPr/>
          <p:nvPr/>
        </p:nvSpPr>
        <p:spPr>
          <a:xfrm>
            <a:off x="1028224" y="5271611"/>
            <a:ext cx="372749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Phishing &amp; Social Engineering</a:t>
            </a:r>
            <a:endParaRPr b="0" i="0" sz="2200" u="none" cap="none" strike="noStrike"/>
          </a:p>
        </p:txBody>
      </p:sp>
      <p:sp>
        <p:nvSpPr>
          <p:cNvPr id="81" name="Google Shape;81;p19"/>
          <p:cNvSpPr/>
          <p:nvPr/>
        </p:nvSpPr>
        <p:spPr>
          <a:xfrm>
            <a:off x="1028224" y="6116360"/>
            <a:ext cx="3727490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Employees are tricked into providing credentials.</a:t>
            </a:r>
            <a:endParaRPr b="0" i="0" sz="1750" u="none" cap="none" strike="noStrike"/>
          </a:p>
        </p:txBody>
      </p:sp>
      <p:sp>
        <p:nvSpPr>
          <p:cNvPr id="82" name="Google Shape;82;p19"/>
          <p:cNvSpPr/>
          <p:nvPr/>
        </p:nvSpPr>
        <p:spPr>
          <a:xfrm>
            <a:off x="5216962" y="5037177"/>
            <a:ext cx="4196358" cy="2039422"/>
          </a:xfrm>
          <a:prstGeom prst="roundRect">
            <a:avLst>
              <a:gd fmla="val 4671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19"/>
          <p:cNvSpPr/>
          <p:nvPr/>
        </p:nvSpPr>
        <p:spPr>
          <a:xfrm>
            <a:off x="5451396" y="5271611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Ransomware</a:t>
            </a:r>
            <a:endParaRPr b="0" i="0" sz="2200" u="none" cap="none" strike="noStrike"/>
          </a:p>
        </p:txBody>
      </p:sp>
      <p:sp>
        <p:nvSpPr>
          <p:cNvPr id="84" name="Google Shape;84;p19"/>
          <p:cNvSpPr/>
          <p:nvPr/>
        </p:nvSpPr>
        <p:spPr>
          <a:xfrm>
            <a:off x="5451396" y="5762030"/>
            <a:ext cx="3727490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Encrypting business data and demanding payment.</a:t>
            </a:r>
            <a:endParaRPr b="0" i="0" sz="1750" u="none" cap="none" strike="noStrike"/>
          </a:p>
        </p:txBody>
      </p:sp>
      <p:sp>
        <p:nvSpPr>
          <p:cNvPr id="85" name="Google Shape;85;p19"/>
          <p:cNvSpPr/>
          <p:nvPr/>
        </p:nvSpPr>
        <p:spPr>
          <a:xfrm>
            <a:off x="9640133" y="5037177"/>
            <a:ext cx="4196358" cy="2039422"/>
          </a:xfrm>
          <a:prstGeom prst="roundRect">
            <a:avLst>
              <a:gd fmla="val 4671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19"/>
          <p:cNvSpPr/>
          <p:nvPr/>
        </p:nvSpPr>
        <p:spPr>
          <a:xfrm>
            <a:off x="9874568" y="5271611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DDoS Attacks</a:t>
            </a:r>
            <a:endParaRPr b="0" i="0" sz="2200" u="none" cap="none" strike="noStrike"/>
          </a:p>
        </p:txBody>
      </p:sp>
      <p:sp>
        <p:nvSpPr>
          <p:cNvPr id="87" name="Google Shape;87;p19"/>
          <p:cNvSpPr/>
          <p:nvPr/>
        </p:nvSpPr>
        <p:spPr>
          <a:xfrm>
            <a:off x="9874568" y="5762030"/>
            <a:ext cx="3727490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Overloading company networks to disrupt operations.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93" name="Google Shape;93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20"/>
          <p:cNvSpPr/>
          <p:nvPr/>
        </p:nvSpPr>
        <p:spPr>
          <a:xfrm>
            <a:off x="793790" y="1292543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Developing a Cybersecurity Strategy</a:t>
            </a:r>
            <a:endParaRPr b="0" i="0" sz="4450" u="none" cap="none" strike="noStrike"/>
          </a:p>
        </p:txBody>
      </p:sp>
      <p:sp>
        <p:nvSpPr>
          <p:cNvPr id="95" name="Google Shape;95;p20"/>
          <p:cNvSpPr/>
          <p:nvPr/>
        </p:nvSpPr>
        <p:spPr>
          <a:xfrm>
            <a:off x="793790" y="3305413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20"/>
          <p:cNvSpPr/>
          <p:nvPr/>
        </p:nvSpPr>
        <p:spPr>
          <a:xfrm>
            <a:off x="998696" y="3390424"/>
            <a:ext cx="100489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650"/>
              <a:buFont typeface="Corben"/>
              <a:buNone/>
            </a:pPr>
            <a:r>
              <a:rPr b="0" i="0" lang="en-US" sz="265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1</a:t>
            </a:r>
            <a:endParaRPr b="0" i="0" sz="2650" u="none" cap="none" strike="noStrike"/>
          </a:p>
        </p:txBody>
      </p:sp>
      <p:sp>
        <p:nvSpPr>
          <p:cNvPr id="97" name="Google Shape;97;p20"/>
          <p:cNvSpPr/>
          <p:nvPr/>
        </p:nvSpPr>
        <p:spPr>
          <a:xfrm>
            <a:off x="1530906" y="3305413"/>
            <a:ext cx="2927747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Identifying Critical Assets</a:t>
            </a:r>
            <a:endParaRPr b="0" i="0" sz="2200" u="none" cap="none" strike="noStrike"/>
          </a:p>
        </p:txBody>
      </p:sp>
      <p:sp>
        <p:nvSpPr>
          <p:cNvPr id="98" name="Google Shape;98;p20"/>
          <p:cNvSpPr/>
          <p:nvPr/>
        </p:nvSpPr>
        <p:spPr>
          <a:xfrm>
            <a:off x="1530906" y="4150162"/>
            <a:ext cx="2927747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Understand what data and systems are most valuable.</a:t>
            </a:r>
            <a:endParaRPr b="0" i="0" sz="1750" u="none" cap="none" strike="noStrike"/>
          </a:p>
        </p:txBody>
      </p:sp>
      <p:sp>
        <p:nvSpPr>
          <p:cNvPr id="99" name="Google Shape;99;p20"/>
          <p:cNvSpPr/>
          <p:nvPr/>
        </p:nvSpPr>
        <p:spPr>
          <a:xfrm>
            <a:off x="4685467" y="3305413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20"/>
          <p:cNvSpPr/>
          <p:nvPr/>
        </p:nvSpPr>
        <p:spPr>
          <a:xfrm>
            <a:off x="4851916" y="3390424"/>
            <a:ext cx="177403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650"/>
              <a:buFont typeface="Corben"/>
              <a:buNone/>
            </a:pPr>
            <a:r>
              <a:rPr b="0" i="0" lang="en-US" sz="265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2</a:t>
            </a:r>
            <a:endParaRPr b="0" i="0" sz="2650" u="none" cap="none" strike="noStrike"/>
          </a:p>
        </p:txBody>
      </p:sp>
      <p:sp>
        <p:nvSpPr>
          <p:cNvPr id="101" name="Google Shape;101;p20"/>
          <p:cNvSpPr/>
          <p:nvPr/>
        </p:nvSpPr>
        <p:spPr>
          <a:xfrm>
            <a:off x="5422583" y="3305413"/>
            <a:ext cx="2927747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Implementing Security Policies</a:t>
            </a:r>
            <a:endParaRPr b="0" i="0" sz="2200" u="none" cap="none" strike="noStrike"/>
          </a:p>
        </p:txBody>
      </p:sp>
      <p:sp>
        <p:nvSpPr>
          <p:cNvPr id="102" name="Google Shape;102;p20"/>
          <p:cNvSpPr/>
          <p:nvPr/>
        </p:nvSpPr>
        <p:spPr>
          <a:xfrm>
            <a:off x="5422583" y="4150162"/>
            <a:ext cx="2927747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Define clear rules for data access and security practices.</a:t>
            </a:r>
            <a:endParaRPr b="0" i="0" sz="1750" u="none" cap="none" strike="noStrike"/>
          </a:p>
        </p:txBody>
      </p:sp>
      <p:sp>
        <p:nvSpPr>
          <p:cNvPr id="103" name="Google Shape;103;p20"/>
          <p:cNvSpPr/>
          <p:nvPr/>
        </p:nvSpPr>
        <p:spPr>
          <a:xfrm>
            <a:off x="793790" y="5720834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0"/>
          <p:cNvSpPr/>
          <p:nvPr/>
        </p:nvSpPr>
        <p:spPr>
          <a:xfrm>
            <a:off x="953333" y="5805845"/>
            <a:ext cx="191095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650"/>
              <a:buFont typeface="Corben"/>
              <a:buNone/>
            </a:pPr>
            <a:r>
              <a:rPr b="0" i="0" lang="en-US" sz="265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3</a:t>
            </a:r>
            <a:endParaRPr b="0" i="0" sz="2650" u="none" cap="none" strike="noStrike"/>
          </a:p>
        </p:txBody>
      </p:sp>
      <p:sp>
        <p:nvSpPr>
          <p:cNvPr id="105" name="Google Shape;105;p20"/>
          <p:cNvSpPr/>
          <p:nvPr/>
        </p:nvSpPr>
        <p:spPr>
          <a:xfrm>
            <a:off x="1530906" y="5720834"/>
            <a:ext cx="5268397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Continuous Monitoring &amp; Improvement</a:t>
            </a:r>
            <a:endParaRPr b="0" i="0" sz="2200" u="none" cap="none" strike="noStrike"/>
          </a:p>
        </p:txBody>
      </p:sp>
      <p:sp>
        <p:nvSpPr>
          <p:cNvPr id="106" name="Google Shape;106;p20"/>
          <p:cNvSpPr/>
          <p:nvPr/>
        </p:nvSpPr>
        <p:spPr>
          <a:xfrm>
            <a:off x="1530906" y="6211253"/>
            <a:ext cx="6819305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Regularly assess and adapt security measures to address evolving threats.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21"/>
          <p:cNvSpPr/>
          <p:nvPr/>
        </p:nvSpPr>
        <p:spPr>
          <a:xfrm>
            <a:off x="793790" y="2544247"/>
            <a:ext cx="8771334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Risk Assessment &amp; Management</a:t>
            </a:r>
            <a:endParaRPr b="0" i="0" sz="4450" u="none" cap="none" strike="noStrike"/>
          </a:p>
        </p:txBody>
      </p:sp>
      <p:sp>
        <p:nvSpPr>
          <p:cNvPr id="113" name="Google Shape;113;p21"/>
          <p:cNvSpPr/>
          <p:nvPr/>
        </p:nvSpPr>
        <p:spPr>
          <a:xfrm>
            <a:off x="793790" y="3820001"/>
            <a:ext cx="3978116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Assessing Potential Vulnerabilities</a:t>
            </a:r>
            <a:endParaRPr b="0" i="0" sz="2200" u="none" cap="none" strike="noStrike"/>
          </a:p>
        </p:txBody>
      </p:sp>
      <p:sp>
        <p:nvSpPr>
          <p:cNvPr id="114" name="Google Shape;114;p21"/>
          <p:cNvSpPr/>
          <p:nvPr/>
        </p:nvSpPr>
        <p:spPr>
          <a:xfrm>
            <a:off x="793790" y="4755475"/>
            <a:ext cx="3978116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Identify weaknesses in systems and processes.</a:t>
            </a:r>
            <a:endParaRPr b="0" i="0" sz="1750" u="none" cap="none" strike="noStrike"/>
          </a:p>
        </p:txBody>
      </p:sp>
      <p:sp>
        <p:nvSpPr>
          <p:cNvPr id="115" name="Google Shape;115;p21"/>
          <p:cNvSpPr/>
          <p:nvPr/>
        </p:nvSpPr>
        <p:spPr>
          <a:xfrm>
            <a:off x="5332928" y="3820001"/>
            <a:ext cx="3978116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Determining Risk Impact and Probability</a:t>
            </a:r>
            <a:endParaRPr b="0" i="0" sz="2200" u="none" cap="none" strike="noStrike"/>
          </a:p>
        </p:txBody>
      </p:sp>
      <p:sp>
        <p:nvSpPr>
          <p:cNvPr id="116" name="Google Shape;116;p21"/>
          <p:cNvSpPr/>
          <p:nvPr/>
        </p:nvSpPr>
        <p:spPr>
          <a:xfrm>
            <a:off x="5332928" y="4755475"/>
            <a:ext cx="3978116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Evaluate the potential consequences of each vulnerability.</a:t>
            </a:r>
            <a:endParaRPr b="0" i="0" sz="1750" u="none" cap="none" strike="noStrike"/>
          </a:p>
        </p:txBody>
      </p:sp>
      <p:sp>
        <p:nvSpPr>
          <p:cNvPr id="117" name="Google Shape;117;p21"/>
          <p:cNvSpPr/>
          <p:nvPr/>
        </p:nvSpPr>
        <p:spPr>
          <a:xfrm>
            <a:off x="9872067" y="3820001"/>
            <a:ext cx="3978116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Prioritizing Mitigation Measures</a:t>
            </a:r>
            <a:endParaRPr b="0" i="0" sz="2200" u="none" cap="none" strike="noStrike"/>
          </a:p>
        </p:txBody>
      </p:sp>
      <p:sp>
        <p:nvSpPr>
          <p:cNvPr id="118" name="Google Shape;118;p21"/>
          <p:cNvSpPr/>
          <p:nvPr/>
        </p:nvSpPr>
        <p:spPr>
          <a:xfrm>
            <a:off x="9872067" y="4755475"/>
            <a:ext cx="3978116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Focus on addressing the most critical risks first.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24" name="Google Shape;124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5" name="Google Shape;125;p22"/>
          <p:cNvSpPr/>
          <p:nvPr/>
        </p:nvSpPr>
        <p:spPr>
          <a:xfrm>
            <a:off x="6280190" y="885706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Defense in Depth Security Approach</a:t>
            </a:r>
            <a:endParaRPr b="0" i="0" sz="4450" u="none" cap="none" strike="noStrike"/>
          </a:p>
        </p:txBody>
      </p:sp>
      <p:pic>
        <p:nvPicPr>
          <p:cNvPr descr="preencoded.png" id="126" name="Google Shape;126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80190" y="2643426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2"/>
          <p:cNvSpPr/>
          <p:nvPr/>
        </p:nvSpPr>
        <p:spPr>
          <a:xfrm>
            <a:off x="6280190" y="3437215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Network Security</a:t>
            </a:r>
            <a:endParaRPr b="0" i="0" sz="2200" u="none" cap="none" strike="noStrike"/>
          </a:p>
        </p:txBody>
      </p:sp>
      <p:sp>
        <p:nvSpPr>
          <p:cNvPr id="128" name="Google Shape;128;p22"/>
          <p:cNvSpPr/>
          <p:nvPr/>
        </p:nvSpPr>
        <p:spPr>
          <a:xfrm>
            <a:off x="6280190" y="3927634"/>
            <a:ext cx="3608070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Firewalls and segmentation.</a:t>
            </a:r>
            <a:endParaRPr b="0" i="0" sz="1750" u="none" cap="none" strike="noStrike"/>
          </a:p>
        </p:txBody>
      </p:sp>
      <p:pic>
        <p:nvPicPr>
          <p:cNvPr descr="preencoded.png" id="129" name="Google Shape;129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28421" y="2643426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30" name="Google Shape;130;p22"/>
          <p:cNvSpPr/>
          <p:nvPr/>
        </p:nvSpPr>
        <p:spPr>
          <a:xfrm>
            <a:off x="10228421" y="3437215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Endpoint Security</a:t>
            </a:r>
            <a:endParaRPr b="0" i="0" sz="2200" u="none" cap="none" strike="noStrike"/>
          </a:p>
        </p:txBody>
      </p:sp>
      <p:sp>
        <p:nvSpPr>
          <p:cNvPr id="131" name="Google Shape;131;p22"/>
          <p:cNvSpPr/>
          <p:nvPr/>
        </p:nvSpPr>
        <p:spPr>
          <a:xfrm>
            <a:off x="10228421" y="3927634"/>
            <a:ext cx="3608189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Antivirus and patch management.</a:t>
            </a:r>
            <a:endParaRPr b="0" i="0" sz="1750" u="none" cap="none" strike="noStrike"/>
          </a:p>
        </p:txBody>
      </p:sp>
      <p:pic>
        <p:nvPicPr>
          <p:cNvPr descr="preencoded.png" id="132" name="Google Shape;132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80190" y="5333881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22"/>
          <p:cNvSpPr/>
          <p:nvPr/>
        </p:nvSpPr>
        <p:spPr>
          <a:xfrm>
            <a:off x="6280190" y="6127671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User Security</a:t>
            </a:r>
            <a:endParaRPr b="0" i="0" sz="2200" u="none" cap="none" strike="noStrike"/>
          </a:p>
        </p:txBody>
      </p:sp>
      <p:sp>
        <p:nvSpPr>
          <p:cNvPr id="134" name="Google Shape;134;p22"/>
          <p:cNvSpPr/>
          <p:nvPr/>
        </p:nvSpPr>
        <p:spPr>
          <a:xfrm>
            <a:off x="6280190" y="6618089"/>
            <a:ext cx="3608070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Multi-Factor Authentication (MFA) and awareness training.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0" name="Google Shape;140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768679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3"/>
          <p:cNvSpPr/>
          <p:nvPr/>
        </p:nvSpPr>
        <p:spPr>
          <a:xfrm>
            <a:off x="775216" y="3555802"/>
            <a:ext cx="10649783" cy="6921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287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350"/>
              <a:buFont typeface="Corben"/>
              <a:buNone/>
            </a:pPr>
            <a:r>
              <a:rPr b="0" i="0" lang="en-US" sz="43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Security Awareness &amp; Employee Training</a:t>
            </a:r>
            <a:endParaRPr b="0" i="0" sz="4350" u="none" cap="none" strike="noStrike"/>
          </a:p>
        </p:txBody>
      </p:sp>
      <p:sp>
        <p:nvSpPr>
          <p:cNvPr id="142" name="Google Shape;142;p23"/>
          <p:cNvSpPr/>
          <p:nvPr/>
        </p:nvSpPr>
        <p:spPr>
          <a:xfrm>
            <a:off x="775216" y="4912281"/>
            <a:ext cx="13079968" cy="30480"/>
          </a:xfrm>
          <a:prstGeom prst="roundRect">
            <a:avLst>
              <a:gd fmla="val 305211" name="adj"/>
            </a:avLst>
          </a:prstGeom>
          <a:solidFill>
            <a:srgbClr val="B8BF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3" name="Google Shape;143;p23"/>
          <p:cNvSpPr/>
          <p:nvPr/>
        </p:nvSpPr>
        <p:spPr>
          <a:xfrm>
            <a:off x="2865953" y="4912221"/>
            <a:ext cx="30480" cy="775216"/>
          </a:xfrm>
          <a:prstGeom prst="roundRect">
            <a:avLst>
              <a:gd fmla="val 305211" name="adj"/>
            </a:avLst>
          </a:prstGeom>
          <a:solidFill>
            <a:srgbClr val="B8BF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4" name="Google Shape;144;p23"/>
          <p:cNvSpPr/>
          <p:nvPr/>
        </p:nvSpPr>
        <p:spPr>
          <a:xfrm>
            <a:off x="2632115" y="4663142"/>
            <a:ext cx="498277" cy="498277"/>
          </a:xfrm>
          <a:prstGeom prst="roundRect">
            <a:avLst>
              <a:gd fmla="val 18670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3"/>
          <p:cNvSpPr/>
          <p:nvPr/>
        </p:nvSpPr>
        <p:spPr>
          <a:xfrm>
            <a:off x="2832140" y="4746129"/>
            <a:ext cx="98227" cy="3321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600"/>
              <a:buFont typeface="Corben"/>
              <a:buNone/>
            </a:pPr>
            <a:r>
              <a:rPr b="0" i="0" lang="en-US" sz="26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1</a:t>
            </a:r>
            <a:endParaRPr b="0" i="0" sz="2600" u="none" cap="none" strike="noStrike"/>
          </a:p>
        </p:txBody>
      </p:sp>
      <p:sp>
        <p:nvSpPr>
          <p:cNvPr id="146" name="Google Shape;146;p23"/>
          <p:cNvSpPr/>
          <p:nvPr/>
        </p:nvSpPr>
        <p:spPr>
          <a:xfrm>
            <a:off x="996672" y="5908953"/>
            <a:ext cx="3769400" cy="6919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150"/>
              <a:buFont typeface="Corben"/>
              <a:buNone/>
            </a:pPr>
            <a:r>
              <a:rPr b="0" i="0" lang="en-US" sz="215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Regular Phishing Awareness Training</a:t>
            </a:r>
            <a:endParaRPr b="0" i="0" sz="2150" u="none" cap="none" strike="noStrike"/>
          </a:p>
        </p:txBody>
      </p:sp>
      <p:sp>
        <p:nvSpPr>
          <p:cNvPr id="147" name="Google Shape;147;p23"/>
          <p:cNvSpPr/>
          <p:nvPr/>
        </p:nvSpPr>
        <p:spPr>
          <a:xfrm>
            <a:off x="996672" y="6733818"/>
            <a:ext cx="376940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00"/>
              <a:buFont typeface="Nobile"/>
              <a:buNone/>
            </a:pPr>
            <a:r>
              <a:rPr b="0" i="0" lang="en-US" sz="17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Educate employees on recognizing and avoiding phishing attacks.</a:t>
            </a:r>
            <a:endParaRPr b="0" i="0" sz="1700" u="none" cap="none" strike="noStrike"/>
          </a:p>
        </p:txBody>
      </p:sp>
      <p:sp>
        <p:nvSpPr>
          <p:cNvPr id="148" name="Google Shape;148;p23"/>
          <p:cNvSpPr/>
          <p:nvPr/>
        </p:nvSpPr>
        <p:spPr>
          <a:xfrm>
            <a:off x="7299722" y="4912221"/>
            <a:ext cx="30480" cy="775216"/>
          </a:xfrm>
          <a:prstGeom prst="roundRect">
            <a:avLst>
              <a:gd fmla="val 305211" name="adj"/>
            </a:avLst>
          </a:prstGeom>
          <a:solidFill>
            <a:srgbClr val="B8BF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9" name="Google Shape;149;p23"/>
          <p:cNvSpPr/>
          <p:nvPr/>
        </p:nvSpPr>
        <p:spPr>
          <a:xfrm>
            <a:off x="7065883" y="4663142"/>
            <a:ext cx="498277" cy="498277"/>
          </a:xfrm>
          <a:prstGeom prst="roundRect">
            <a:avLst>
              <a:gd fmla="val 18670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23"/>
          <p:cNvSpPr/>
          <p:nvPr/>
        </p:nvSpPr>
        <p:spPr>
          <a:xfrm>
            <a:off x="7228403" y="4746129"/>
            <a:ext cx="173236" cy="3321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600"/>
              <a:buFont typeface="Corben"/>
              <a:buNone/>
            </a:pPr>
            <a:r>
              <a:rPr b="0" i="0" lang="en-US" sz="26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2</a:t>
            </a:r>
            <a:endParaRPr b="0" i="0" sz="2600" u="none" cap="none" strike="noStrike"/>
          </a:p>
        </p:txBody>
      </p:sp>
      <p:sp>
        <p:nvSpPr>
          <p:cNvPr id="151" name="Google Shape;151;p23"/>
          <p:cNvSpPr/>
          <p:nvPr/>
        </p:nvSpPr>
        <p:spPr>
          <a:xfrm>
            <a:off x="5527596" y="5908953"/>
            <a:ext cx="3574971" cy="3459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150"/>
              <a:buFont typeface="Corben"/>
              <a:buNone/>
            </a:pPr>
            <a:r>
              <a:rPr b="0" i="0" lang="en-US" sz="215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Simulated Attack Exercises</a:t>
            </a:r>
            <a:endParaRPr b="0" i="0" sz="2150" u="none" cap="none" strike="noStrike"/>
          </a:p>
        </p:txBody>
      </p:sp>
      <p:sp>
        <p:nvSpPr>
          <p:cNvPr id="152" name="Google Shape;152;p23"/>
          <p:cNvSpPr/>
          <p:nvPr/>
        </p:nvSpPr>
        <p:spPr>
          <a:xfrm>
            <a:off x="5430441" y="6387822"/>
            <a:ext cx="376940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00"/>
              <a:buFont typeface="Nobile"/>
              <a:buNone/>
            </a:pPr>
            <a:r>
              <a:rPr b="0" i="0" lang="en-US" sz="17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Test employee responses to real-world cybersecurity scenarios.</a:t>
            </a:r>
            <a:endParaRPr b="0" i="0" sz="1700" u="none" cap="none" strike="noStrike"/>
          </a:p>
        </p:txBody>
      </p:sp>
      <p:sp>
        <p:nvSpPr>
          <p:cNvPr id="153" name="Google Shape;153;p23"/>
          <p:cNvSpPr/>
          <p:nvPr/>
        </p:nvSpPr>
        <p:spPr>
          <a:xfrm>
            <a:off x="11733490" y="4912221"/>
            <a:ext cx="30480" cy="775216"/>
          </a:xfrm>
          <a:prstGeom prst="roundRect">
            <a:avLst>
              <a:gd fmla="val 305211" name="adj"/>
            </a:avLst>
          </a:prstGeom>
          <a:solidFill>
            <a:srgbClr val="B8BF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4" name="Google Shape;154;p23"/>
          <p:cNvSpPr/>
          <p:nvPr/>
        </p:nvSpPr>
        <p:spPr>
          <a:xfrm>
            <a:off x="11499652" y="4663142"/>
            <a:ext cx="498277" cy="498277"/>
          </a:xfrm>
          <a:prstGeom prst="roundRect">
            <a:avLst>
              <a:gd fmla="val 18670" name="adj"/>
            </a:avLst>
          </a:prstGeom>
          <a:solidFill>
            <a:srgbClr val="D2D9F9"/>
          </a:solidFill>
          <a:ln cap="flat" cmpd="sng" w="9525">
            <a:solidFill>
              <a:srgbClr val="B8BF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3"/>
          <p:cNvSpPr/>
          <p:nvPr/>
        </p:nvSpPr>
        <p:spPr>
          <a:xfrm>
            <a:off x="11655504" y="4746129"/>
            <a:ext cx="186571" cy="3321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600"/>
              <a:buFont typeface="Corben"/>
              <a:buNone/>
            </a:pPr>
            <a:r>
              <a:rPr b="0" i="0" lang="en-US" sz="26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3</a:t>
            </a:r>
            <a:endParaRPr b="0" i="0" sz="2600" u="none" cap="none" strike="noStrike"/>
          </a:p>
        </p:txBody>
      </p:sp>
      <p:sp>
        <p:nvSpPr>
          <p:cNvPr id="156" name="Google Shape;156;p23"/>
          <p:cNvSpPr/>
          <p:nvPr/>
        </p:nvSpPr>
        <p:spPr>
          <a:xfrm>
            <a:off x="9864209" y="5908953"/>
            <a:ext cx="3769400" cy="6919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150"/>
              <a:buFont typeface="Corben"/>
              <a:buNone/>
            </a:pPr>
            <a:r>
              <a:rPr b="0" i="0" lang="en-US" sz="215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Encouraging Secure Password Practices</a:t>
            </a:r>
            <a:endParaRPr b="0" i="0" sz="2150" u="none" cap="none" strike="noStrike"/>
          </a:p>
        </p:txBody>
      </p:sp>
      <p:sp>
        <p:nvSpPr>
          <p:cNvPr id="157" name="Google Shape;157;p23"/>
          <p:cNvSpPr/>
          <p:nvPr/>
        </p:nvSpPr>
        <p:spPr>
          <a:xfrm>
            <a:off x="9864209" y="6733818"/>
            <a:ext cx="376940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00"/>
              <a:buFont typeface="Nobile"/>
              <a:buNone/>
            </a:pPr>
            <a:r>
              <a:rPr b="0" i="0" lang="en-US" sz="17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Promote strong, unique passwords and multi-factor authentication.</a:t>
            </a:r>
            <a:endParaRPr b="0" i="0" sz="170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63" name="Google Shape;163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4" name="Google Shape;164;p24"/>
          <p:cNvSpPr/>
          <p:nvPr/>
        </p:nvSpPr>
        <p:spPr>
          <a:xfrm>
            <a:off x="6259473" y="608290"/>
            <a:ext cx="7597854" cy="138041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300"/>
              <a:buFont typeface="Corben"/>
              <a:buNone/>
            </a:pPr>
            <a:r>
              <a:rPr b="0" i="0" lang="en-US" sz="430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Cloud &amp; Hybrid Security Measures</a:t>
            </a:r>
            <a:endParaRPr b="0" i="0" sz="4300" u="none" cap="none" strike="noStrike"/>
          </a:p>
        </p:txBody>
      </p:sp>
      <p:pic>
        <p:nvPicPr>
          <p:cNvPr descr="preencoded.png" id="165" name="Google Shape;165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59473" y="2319933"/>
            <a:ext cx="1104424" cy="1767126"/>
          </a:xfrm>
          <a:prstGeom prst="rect">
            <a:avLst/>
          </a:prstGeom>
          <a:noFill/>
          <a:ln>
            <a:noFill/>
          </a:ln>
        </p:spPr>
      </p:pic>
      <p:sp>
        <p:nvSpPr>
          <p:cNvPr id="166" name="Google Shape;166;p24"/>
          <p:cNvSpPr/>
          <p:nvPr/>
        </p:nvSpPr>
        <p:spPr>
          <a:xfrm>
            <a:off x="7695128" y="2540794"/>
            <a:ext cx="3462695" cy="3450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150"/>
              <a:buFont typeface="Corben"/>
              <a:buNone/>
            </a:pPr>
            <a:r>
              <a:rPr b="0" i="0" lang="en-US" sz="215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Using Cloud Security Tools</a:t>
            </a:r>
            <a:endParaRPr b="0" i="0" sz="2150" u="none" cap="none" strike="noStrike"/>
          </a:p>
        </p:txBody>
      </p:sp>
      <p:sp>
        <p:nvSpPr>
          <p:cNvPr id="167" name="Google Shape;167;p24"/>
          <p:cNvSpPr/>
          <p:nvPr/>
        </p:nvSpPr>
        <p:spPr>
          <a:xfrm>
            <a:off x="7695128" y="3018353"/>
            <a:ext cx="6162199" cy="7067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00"/>
              <a:buFont typeface="Nobile"/>
              <a:buNone/>
            </a:pPr>
            <a:r>
              <a:rPr b="0" i="0" lang="en-US" sz="17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Deploy CASB (Cloud Access Security Broker) for cloud data protection.</a:t>
            </a:r>
            <a:endParaRPr b="0" i="0" sz="1700" u="none" cap="none" strike="noStrike"/>
          </a:p>
        </p:txBody>
      </p:sp>
      <p:pic>
        <p:nvPicPr>
          <p:cNvPr descr="preencoded.png" id="168" name="Google Shape;168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259473" y="4087058"/>
            <a:ext cx="1104424" cy="1767126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24"/>
          <p:cNvSpPr/>
          <p:nvPr/>
        </p:nvSpPr>
        <p:spPr>
          <a:xfrm>
            <a:off x="7695128" y="4307919"/>
            <a:ext cx="5376505" cy="34504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150"/>
              <a:buFont typeface="Corben"/>
              <a:buNone/>
            </a:pPr>
            <a:r>
              <a:rPr b="0" i="0" lang="en-US" sz="215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Implementing Zero Trust Network Access</a:t>
            </a:r>
            <a:endParaRPr b="0" i="0" sz="2150" u="none" cap="none" strike="noStrike"/>
          </a:p>
        </p:txBody>
      </p:sp>
      <p:sp>
        <p:nvSpPr>
          <p:cNvPr id="170" name="Google Shape;170;p24"/>
          <p:cNvSpPr/>
          <p:nvPr/>
        </p:nvSpPr>
        <p:spPr>
          <a:xfrm>
            <a:off x="7695128" y="4785479"/>
            <a:ext cx="6162199" cy="70675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00"/>
              <a:buFont typeface="Nobile"/>
              <a:buNone/>
            </a:pPr>
            <a:r>
              <a:rPr b="0" i="0" lang="en-US" sz="17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Verify user identity and device security before granting access.</a:t>
            </a:r>
            <a:endParaRPr b="0" i="0" sz="1700" u="none" cap="none" strike="noStrike"/>
          </a:p>
        </p:txBody>
      </p:sp>
      <p:pic>
        <p:nvPicPr>
          <p:cNvPr descr="preencoded.png" id="171" name="Google Shape;171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59473" y="5854184"/>
            <a:ext cx="1104424" cy="1767126"/>
          </a:xfrm>
          <a:prstGeom prst="rect">
            <a:avLst/>
          </a:prstGeom>
          <a:noFill/>
          <a:ln>
            <a:noFill/>
          </a:ln>
        </p:spPr>
      </p:pic>
      <p:sp>
        <p:nvSpPr>
          <p:cNvPr id="172" name="Google Shape;172;p24"/>
          <p:cNvSpPr/>
          <p:nvPr/>
        </p:nvSpPr>
        <p:spPr>
          <a:xfrm>
            <a:off x="7695128" y="6075045"/>
            <a:ext cx="6162199" cy="6900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150"/>
              <a:buFont typeface="Corben"/>
              <a:buNone/>
            </a:pPr>
            <a:r>
              <a:rPr b="0" i="0" lang="en-US" sz="215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Ensuring Compliance with Cloud Security Frameworks</a:t>
            </a:r>
            <a:endParaRPr b="0" i="0" sz="2150" u="none" cap="none" strike="noStrike"/>
          </a:p>
        </p:txBody>
      </p:sp>
      <p:sp>
        <p:nvSpPr>
          <p:cNvPr id="173" name="Google Shape;173;p24"/>
          <p:cNvSpPr/>
          <p:nvPr/>
        </p:nvSpPr>
        <p:spPr>
          <a:xfrm>
            <a:off x="7695128" y="6897648"/>
            <a:ext cx="6162199" cy="35337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00"/>
              <a:buFont typeface="Nobile"/>
              <a:buNone/>
            </a:pPr>
            <a:r>
              <a:rPr b="0" i="0" lang="en-US" sz="17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Adhere to standards like ISO 27017 and NIST 800-53.</a:t>
            </a:r>
            <a:endParaRPr b="0" i="0" sz="1700" u="none" cap="none" strike="noStrik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25"/>
          <p:cNvSpPr/>
          <p:nvPr/>
        </p:nvSpPr>
        <p:spPr>
          <a:xfrm>
            <a:off x="793790" y="1516499"/>
            <a:ext cx="10422136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Corben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Corben"/>
                <a:ea typeface="Corben"/>
                <a:cs typeface="Corben"/>
                <a:sym typeface="Corben"/>
              </a:rPr>
              <a:t>Incident Response &amp; Threat Intelligence</a:t>
            </a:r>
            <a:endParaRPr b="0" i="0" sz="4450" u="none" cap="none" strike="noStrike"/>
          </a:p>
        </p:txBody>
      </p:sp>
      <p:pic>
        <p:nvPicPr>
          <p:cNvPr descr="preencoded.png" id="180" name="Google Shape;180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78348" y="2678906"/>
            <a:ext cx="2152055" cy="1306949"/>
          </a:xfrm>
          <a:prstGeom prst="rect">
            <a:avLst/>
          </a:prstGeom>
          <a:noFill/>
          <a:ln>
            <a:noFill/>
          </a:ln>
        </p:spPr>
      </p:pic>
      <p:sp>
        <p:nvSpPr>
          <p:cNvPr id="181" name="Google Shape;181;p25"/>
          <p:cNvSpPr/>
          <p:nvPr/>
        </p:nvSpPr>
        <p:spPr>
          <a:xfrm>
            <a:off x="4012406" y="3267551"/>
            <a:ext cx="83820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1</a:t>
            </a:r>
            <a:endParaRPr b="0" i="0" sz="2200" u="none" cap="none" strike="noStrike"/>
          </a:p>
        </p:txBody>
      </p:sp>
      <p:sp>
        <p:nvSpPr>
          <p:cNvPr id="182" name="Google Shape;182;p25"/>
          <p:cNvSpPr/>
          <p:nvPr/>
        </p:nvSpPr>
        <p:spPr>
          <a:xfrm>
            <a:off x="5357217" y="2905720"/>
            <a:ext cx="5257919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Real-time Monitoring &amp; Threat Hunting</a:t>
            </a:r>
            <a:endParaRPr b="0" i="0" sz="2200" u="none" cap="none" strike="noStrike"/>
          </a:p>
        </p:txBody>
      </p:sp>
      <p:sp>
        <p:nvSpPr>
          <p:cNvPr id="183" name="Google Shape;183;p25"/>
          <p:cNvSpPr/>
          <p:nvPr/>
        </p:nvSpPr>
        <p:spPr>
          <a:xfrm>
            <a:off x="5357217" y="3396139"/>
            <a:ext cx="5257919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Proactively identify and respond to threats.</a:t>
            </a:r>
            <a:endParaRPr b="0" i="0" sz="1750" u="none" cap="none" strike="noStrike"/>
          </a:p>
        </p:txBody>
      </p:sp>
      <p:sp>
        <p:nvSpPr>
          <p:cNvPr id="184" name="Google Shape;184;p25"/>
          <p:cNvSpPr/>
          <p:nvPr/>
        </p:nvSpPr>
        <p:spPr>
          <a:xfrm>
            <a:off x="5187077" y="3998952"/>
            <a:ext cx="8592860" cy="15240"/>
          </a:xfrm>
          <a:prstGeom prst="roundRect">
            <a:avLst>
              <a:gd fmla="val 625116" name="adj"/>
            </a:avLst>
          </a:prstGeom>
          <a:solidFill>
            <a:srgbClr val="B8BF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85" name="Google Shape;185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02381" y="4042529"/>
            <a:ext cx="4304109" cy="1306949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Google Shape;186;p25"/>
          <p:cNvSpPr/>
          <p:nvPr/>
        </p:nvSpPr>
        <p:spPr>
          <a:xfrm>
            <a:off x="3980378" y="4469249"/>
            <a:ext cx="147876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2</a:t>
            </a:r>
            <a:endParaRPr b="0" i="0" sz="2200" u="none" cap="none" strike="noStrike"/>
          </a:p>
        </p:txBody>
      </p:sp>
      <p:sp>
        <p:nvSpPr>
          <p:cNvPr id="187" name="Google Shape;187;p25"/>
          <p:cNvSpPr/>
          <p:nvPr/>
        </p:nvSpPr>
        <p:spPr>
          <a:xfrm>
            <a:off x="6433304" y="4269343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Automated Response</a:t>
            </a:r>
            <a:endParaRPr b="0" i="0" sz="2200" u="none" cap="none" strike="noStrike"/>
          </a:p>
        </p:txBody>
      </p:sp>
      <p:sp>
        <p:nvSpPr>
          <p:cNvPr id="188" name="Google Shape;188;p25"/>
          <p:cNvSpPr/>
          <p:nvPr/>
        </p:nvSpPr>
        <p:spPr>
          <a:xfrm>
            <a:off x="6433304" y="4759762"/>
            <a:ext cx="4300180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Mitigate attacks quickly and efficiently.</a:t>
            </a:r>
            <a:endParaRPr b="0" i="0" sz="1750" u="none" cap="none" strike="noStrike"/>
          </a:p>
        </p:txBody>
      </p:sp>
      <p:sp>
        <p:nvSpPr>
          <p:cNvPr id="189" name="Google Shape;189;p25"/>
          <p:cNvSpPr/>
          <p:nvPr/>
        </p:nvSpPr>
        <p:spPr>
          <a:xfrm>
            <a:off x="6263164" y="5362575"/>
            <a:ext cx="7516773" cy="15240"/>
          </a:xfrm>
          <a:prstGeom prst="roundRect">
            <a:avLst>
              <a:gd fmla="val 625116" name="adj"/>
            </a:avLst>
          </a:prstGeom>
          <a:solidFill>
            <a:srgbClr val="B8BF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90" name="Google Shape;190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6294" y="5406152"/>
            <a:ext cx="6456164" cy="1306949"/>
          </a:xfrm>
          <a:prstGeom prst="rect">
            <a:avLst/>
          </a:prstGeom>
          <a:noFill/>
          <a:ln>
            <a:noFill/>
          </a:ln>
        </p:spPr>
      </p:pic>
      <p:sp>
        <p:nvSpPr>
          <p:cNvPr id="191" name="Google Shape;191;p25"/>
          <p:cNvSpPr/>
          <p:nvPr/>
        </p:nvSpPr>
        <p:spPr>
          <a:xfrm>
            <a:off x="3974663" y="5832872"/>
            <a:ext cx="159187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3</a:t>
            </a:r>
            <a:endParaRPr b="0" i="0" sz="2200" u="none" cap="none" strike="noStrike"/>
          </a:p>
        </p:txBody>
      </p:sp>
      <p:sp>
        <p:nvSpPr>
          <p:cNvPr id="192" name="Google Shape;192;p25"/>
          <p:cNvSpPr/>
          <p:nvPr/>
        </p:nvSpPr>
        <p:spPr>
          <a:xfrm>
            <a:off x="7509272" y="5632966"/>
            <a:ext cx="4229338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Corben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Corben"/>
                <a:ea typeface="Corben"/>
                <a:cs typeface="Corben"/>
                <a:sym typeface="Corben"/>
              </a:rPr>
              <a:t>Post-Incident Forensic Analysis</a:t>
            </a:r>
            <a:endParaRPr b="0" i="0" sz="2200" u="none" cap="none" strike="noStrike"/>
          </a:p>
        </p:txBody>
      </p:sp>
      <p:sp>
        <p:nvSpPr>
          <p:cNvPr id="193" name="Google Shape;193;p25"/>
          <p:cNvSpPr/>
          <p:nvPr/>
        </p:nvSpPr>
        <p:spPr>
          <a:xfrm>
            <a:off x="7509272" y="6123384"/>
            <a:ext cx="5173980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Analyze security breaches to learn and improve.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